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9" r:id="rId3"/>
    <p:sldId id="304" r:id="rId4"/>
    <p:sldId id="260" r:id="rId5"/>
    <p:sldId id="307" r:id="rId6"/>
    <p:sldId id="311" r:id="rId7"/>
    <p:sldId id="309" r:id="rId8"/>
    <p:sldId id="301" r:id="rId9"/>
    <p:sldId id="277" r:id="rId10"/>
    <p:sldId id="315" r:id="rId11"/>
    <p:sldId id="268" r:id="rId12"/>
    <p:sldId id="267" r:id="rId13"/>
    <p:sldId id="314" r:id="rId14"/>
    <p:sldId id="262" r:id="rId15"/>
    <p:sldId id="312" r:id="rId16"/>
    <p:sldId id="313" r:id="rId17"/>
    <p:sldId id="316" r:id="rId18"/>
    <p:sldId id="317" r:id="rId19"/>
    <p:sldId id="318" r:id="rId20"/>
    <p:sldId id="321" r:id="rId21"/>
    <p:sldId id="319" r:id="rId22"/>
    <p:sldId id="322" r:id="rId23"/>
    <p:sldId id="320" r:id="rId24"/>
    <p:sldId id="291" r:id="rId25"/>
    <p:sldId id="310" r:id="rId26"/>
    <p:sldId id="297" r:id="rId27"/>
    <p:sldId id="308" r:id="rId28"/>
    <p:sldId id="2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105018"/>
    <a:srgbClr val="20A02F"/>
    <a:srgbClr val="53B212"/>
    <a:srgbClr val="209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5F62-09D1-9937-BBC7-89ACD591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FF278-1C6D-9672-4F60-83EEFB32F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32AED-B4C1-0AD3-70D8-69C1CCBE1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C9570-605E-949B-0E1C-BF4A31320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08F95-453F-D362-CDEB-125DD19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3958-397B-68E7-2759-53BB4C7B3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CDD07-A49C-EB74-E228-28CC7445D0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2308D-FD7F-74C1-507C-A2CC9C31A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7898-19B2-807F-D7B9-BCA91B62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3B01D-738A-F0AA-7AA0-00587B7D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1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D729CB-81F1-72FB-EA32-2075544CA7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A15CA-6BCD-CF39-B644-663812DA8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B8CB6-D5BF-CFC3-DF6A-CD4D1E07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590F1-F23A-CD92-430F-EDDC9DE9E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F7600-D31B-63C7-5D16-350BF2C2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34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4712" y="1034715"/>
            <a:ext cx="11438164" cy="340662"/>
          </a:xfrm>
          <a:prstGeom prst="rect">
            <a:avLst/>
          </a:prstGeom>
        </p:spPr>
        <p:txBody>
          <a:bodyPr vert="horz"/>
          <a:lstStyle>
            <a:lvl1pPr>
              <a:defRPr baseline="0">
                <a:solidFill>
                  <a:srgbClr val="9A9B9C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change subtitle — set title and subtitle in sentence case — no full stops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71008" y="5929100"/>
            <a:ext cx="4289314" cy="214312"/>
          </a:xfrm>
          <a:prstGeom prst="rect">
            <a:avLst/>
          </a:prstGeom>
        </p:spPr>
        <p:txBody>
          <a:bodyPr vert="horz"/>
          <a:lstStyle>
            <a:lvl1pPr>
              <a:defRPr sz="1000" baseline="0">
                <a:solidFill>
                  <a:srgbClr val="9A9B9C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</a:t>
            </a:r>
            <a:r>
              <a:rPr lang="en-GB" noProof="0" dirty="0"/>
              <a:t>presenter’s</a:t>
            </a:r>
            <a:r>
              <a:rPr lang="en-GB" dirty="0"/>
              <a:t> title — set in Title Case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1004" y="5705120"/>
            <a:ext cx="4299157" cy="214312"/>
          </a:xfrm>
          <a:prstGeom prst="rect">
            <a:avLst/>
          </a:prstGeom>
        </p:spPr>
        <p:txBody>
          <a:bodyPr vert="horz"/>
          <a:lstStyle>
            <a:lvl1pPr>
              <a:defRPr sz="1000" baseline="0">
                <a:solidFill>
                  <a:srgbClr val="54585A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presenter’s </a:t>
            </a:r>
            <a:r>
              <a:rPr lang="en-GB" noProof="0" dirty="0"/>
              <a:t>Firstname</a:t>
            </a:r>
            <a:r>
              <a:rPr lang="en-GB" dirty="0"/>
              <a:t> and Lastname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7E9969B-A258-784D-8703-F25762E7D80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843716" y="5706592"/>
            <a:ext cx="4002617" cy="212849"/>
          </a:xfrm>
          <a:prstGeom prst="rect">
            <a:avLst/>
          </a:prstGeom>
        </p:spPr>
        <p:txBody>
          <a:bodyPr vert="horz"/>
          <a:lstStyle>
            <a:lvl1pPr>
              <a:defRPr sz="1000" baseline="0">
                <a:solidFill>
                  <a:srgbClr val="54585A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presenter’s </a:t>
            </a:r>
            <a:r>
              <a:rPr lang="en-GB" noProof="0" dirty="0"/>
              <a:t>Firstname</a:t>
            </a:r>
            <a:r>
              <a:rPr lang="en-GB" dirty="0"/>
              <a:t> and Lastname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843711" y="5929100"/>
            <a:ext cx="4002616" cy="214312"/>
          </a:xfrm>
          <a:prstGeom prst="rect">
            <a:avLst/>
          </a:prstGeom>
        </p:spPr>
        <p:txBody>
          <a:bodyPr vert="horz"/>
          <a:lstStyle>
            <a:lvl1pPr>
              <a:defRPr sz="1000" baseline="0">
                <a:solidFill>
                  <a:srgbClr val="9A9B9C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</a:t>
            </a:r>
            <a:r>
              <a:rPr lang="en-GB" noProof="0" dirty="0"/>
              <a:t>presenter’s</a:t>
            </a:r>
            <a:r>
              <a:rPr lang="en-GB" dirty="0"/>
              <a:t> title — set in Title Case</a:t>
            </a:r>
            <a:endParaRPr lang="en-US" dirty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471008" y="6082297"/>
            <a:ext cx="4289314" cy="214312"/>
          </a:xfrm>
          <a:prstGeom prst="rect">
            <a:avLst/>
          </a:prstGeom>
        </p:spPr>
        <p:txBody>
          <a:bodyPr vert="horz"/>
          <a:lstStyle>
            <a:lvl1pPr>
              <a:defRPr sz="1000" baseline="0">
                <a:solidFill>
                  <a:srgbClr val="9A9B9C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</a:t>
            </a:r>
            <a:r>
              <a:rPr lang="en-GB" noProof="0" dirty="0"/>
              <a:t>presenter’s</a:t>
            </a:r>
            <a:r>
              <a:rPr lang="en-GB" dirty="0"/>
              <a:t> division — set in Title Case</a:t>
            </a:r>
            <a:endParaRPr lang="en-US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843716" y="6082297"/>
            <a:ext cx="4289314" cy="214312"/>
          </a:xfrm>
          <a:prstGeom prst="rect">
            <a:avLst/>
          </a:prstGeom>
        </p:spPr>
        <p:txBody>
          <a:bodyPr vert="horz"/>
          <a:lstStyle>
            <a:lvl1pPr>
              <a:defRPr sz="1000" baseline="0">
                <a:solidFill>
                  <a:srgbClr val="9A9B9C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add </a:t>
            </a:r>
            <a:r>
              <a:rPr lang="en-GB" noProof="0" dirty="0"/>
              <a:t>presenter’s</a:t>
            </a:r>
            <a:r>
              <a:rPr lang="en-GB" dirty="0"/>
              <a:t> division — set in Title Case</a:t>
            </a:r>
            <a:endParaRPr lang="en-US" dirty="0"/>
          </a:p>
        </p:txBody>
      </p:sp>
      <p:sp>
        <p:nvSpPr>
          <p:cNvPr id="13" name="Title Placeholder 9"/>
          <p:cNvSpPr>
            <a:spLocks noGrp="1"/>
          </p:cNvSpPr>
          <p:nvPr>
            <p:ph type="title"/>
          </p:nvPr>
        </p:nvSpPr>
        <p:spPr>
          <a:xfrm>
            <a:off x="444127" y="348036"/>
            <a:ext cx="10128000" cy="571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43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9" orient="horz" pos="3842">
          <p15:clr>
            <a:srgbClr val="F26B43"/>
          </p15:clr>
        </p15:guide>
        <p15:guide id="10" orient="horz" pos="3940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4715" y="1034715"/>
            <a:ext cx="11453658" cy="340662"/>
          </a:xfrm>
          <a:prstGeom prst="rect">
            <a:avLst/>
          </a:prstGeom>
        </p:spPr>
        <p:txBody>
          <a:bodyPr vert="horz"/>
          <a:lstStyle>
            <a:lvl1pPr>
              <a:defRPr baseline="0">
                <a:solidFill>
                  <a:srgbClr val="9A9B9C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Use this as the closing slide; omit title and subtitle if not needed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E9969B-A258-784D-8703-F25762E7D80F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6954"/>
            <a:ext cx="12192000" cy="3784092"/>
          </a:xfrm>
          <a:prstGeom prst="rect">
            <a:avLst/>
          </a:prstGeom>
        </p:spPr>
      </p:pic>
      <p:sp>
        <p:nvSpPr>
          <p:cNvPr id="8" name="Title Placeholder 9"/>
          <p:cNvSpPr>
            <a:spLocks noGrp="1"/>
          </p:cNvSpPr>
          <p:nvPr>
            <p:ph type="title"/>
          </p:nvPr>
        </p:nvSpPr>
        <p:spPr>
          <a:xfrm>
            <a:off x="444127" y="348036"/>
            <a:ext cx="10128000" cy="571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6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319" y="307604"/>
            <a:ext cx="9709624" cy="41805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319" y="1213371"/>
            <a:ext cx="9709624" cy="4291534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6961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pectrum with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43053"/>
            <a:ext cx="12202584" cy="375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028" y="347276"/>
            <a:ext cx="11453657" cy="57198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16611" y="1034715"/>
            <a:ext cx="11453658" cy="340662"/>
          </a:xfrm>
          <a:prstGeom prst="rect">
            <a:avLst/>
          </a:prstGeom>
        </p:spPr>
        <p:txBody>
          <a:bodyPr vert="horz"/>
          <a:lstStyle>
            <a:lvl1pPr>
              <a:defRPr baseline="0">
                <a:solidFill>
                  <a:srgbClr val="9A9B9C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28605" y="5706374"/>
            <a:ext cx="9529627" cy="433837"/>
          </a:xfrm>
          <a:prstGeom prst="rect">
            <a:avLst/>
          </a:prstGeom>
        </p:spPr>
        <p:txBody>
          <a:bodyPr vert="horz"/>
          <a:lstStyle>
            <a:lvl1pPr>
              <a:defRPr sz="1000" baseline="0">
                <a:solidFill>
                  <a:srgbClr val="54585A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6614" y="1883391"/>
            <a:ext cx="9919074" cy="302198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</p:spPr>
        <p:txBody>
          <a:bodyPr vert="horz"/>
          <a:lstStyle>
            <a:lvl1pPr marL="0" marR="0" indent="0" algn="r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cs typeface="Helvetica"/>
              </a:defRPr>
            </a:lvl1pPr>
          </a:lstStyle>
          <a:p>
            <a:pPr>
              <a:defRPr/>
            </a:pPr>
            <a:fld id="{147EF794-2B63-40C8-8E40-66AC954996FC}" type="slidenum">
              <a:rPr lang="en-US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57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10291-7700-E9C5-8509-A9067AF3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C7199-04F3-F53D-4F02-35050B13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872D-A191-9B53-B809-F28EE1E2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12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5F62-09D1-9937-BBC7-89ACD591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1" cy="2387600"/>
          </a:xfrm>
        </p:spPr>
        <p:txBody>
          <a:bodyPr anchor="b"/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FF278-1C6D-9672-4F60-83EEFB32F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304"/>
            </a:lvl1pPr>
            <a:lvl2pPr marL="438912" indent="0" algn="ctr">
              <a:buNone/>
              <a:defRPr sz="1920"/>
            </a:lvl2pPr>
            <a:lvl3pPr marL="877824" indent="0" algn="ctr">
              <a:buNone/>
              <a:defRPr sz="1728"/>
            </a:lvl3pPr>
            <a:lvl4pPr marL="1316736" indent="0" algn="ctr">
              <a:buNone/>
              <a:defRPr sz="1536"/>
            </a:lvl4pPr>
            <a:lvl5pPr marL="1755648" indent="0" algn="ctr">
              <a:buNone/>
              <a:defRPr sz="1536"/>
            </a:lvl5pPr>
            <a:lvl6pPr marL="2194560" indent="0" algn="ctr">
              <a:buNone/>
              <a:defRPr sz="1536"/>
            </a:lvl6pPr>
            <a:lvl7pPr marL="2633472" indent="0" algn="ctr">
              <a:buNone/>
              <a:defRPr sz="1536"/>
            </a:lvl7pPr>
            <a:lvl8pPr marL="3072384" indent="0" algn="ctr">
              <a:buNone/>
              <a:defRPr sz="1536"/>
            </a:lvl8pPr>
            <a:lvl9pPr marL="3511296" indent="0" algn="ctr">
              <a:buNone/>
              <a:defRPr sz="153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32AED-B4C1-0AD3-70D8-69C1CCBE1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C9570-605E-949B-0E1C-BF4A31320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08F95-453F-D362-CDEB-125DD19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79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994CA-618D-B5C8-4D2A-FE5667CF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CBA6C-E206-0EBF-FBCF-003DF9342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BFF6D-E086-FFD8-78C6-593D430CC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DDE84-191A-3133-CC77-4527A37D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7980F-24F4-566C-4492-08EC7BE4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45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4F24-35BB-D381-64CD-7CCC08C3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11EF6-092F-6F52-9C7B-C48464618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B5FCA-28C0-F92B-AFD2-E6C4A5D2A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3CA4E-8624-8EEC-7CBE-6055254D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DA5AE-D6A2-A8B6-2B55-E74DB1C3A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6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EB94-044A-78E5-11DF-333F27F3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8B433-B7AF-8506-56D4-42CA0ABFBC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64A77-E352-4126-8EA9-010EEAFD6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4E73C-1B1D-3F63-94D5-FB7A7EBA0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70EFB-6C80-01BB-4C89-BDB3C1E18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67B3F-D2FB-F67B-B914-40C0D434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5334-1889-48A4-C2AE-0D66CEEBE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533F2-3C3A-1D72-6AB8-7D0914D2F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7F15F-75F1-635B-3693-421EAFBA4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1F89C8-DC40-883D-508D-36F92706A1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292254-05DB-5C46-1D1E-ADCE76294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D990F9-7F86-FF9B-611D-6831A3E9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279F19-022B-42C5-D64F-4BAD6724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9A83F-0B78-2265-FF3B-6A099839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59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27072-31D8-6CFA-4DC3-164C6C4B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4B3089-6B38-9BDE-E54D-B9336E54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654AF-1A67-743F-16B2-F5E85070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35658-ED8A-16CE-3B56-AB7A2290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2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10291-7700-E9C5-8509-A9067AF3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3C7199-04F3-F53D-4F02-35050B13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7872D-A191-9B53-B809-F28EE1E2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5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AE84-B9A8-6FE3-7944-32F676433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F79FE-7555-3616-D588-E6243E676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016B2-167D-2960-DE3D-E3A92D823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C8555-E9FC-4C0B-CE38-ED4653F92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52DBC-901E-1308-2543-147A9EDC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B9A6E0-25AE-80C1-7B9D-FAA01FA1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54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A308-2D90-2CE7-FB3F-3181219BE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DF8225-0C57-D2F0-E910-53F1EC5F89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CA1A2-5A46-DB82-AAA6-4067032D9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4380D-BA2A-A311-1E97-FB75C4903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D0F33-31B0-1DF0-EB69-7D442AD54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FE468-5FAC-018E-DA5D-20B67CE8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7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heck">
          <a:fgClr>
            <a:schemeClr val="accent6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E9AE01-60E3-788C-8C8C-6E847B183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6F217-893F-502D-C105-8EBE559CA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CE01E-4858-281B-6A10-62603ACAF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ADE5D-4200-4BE2-B203-34C6B77E5931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74BEF-A48C-D3C8-4B6B-A7D98A411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0B5B4-C094-7665-579C-C6078914B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B59DC-8D65-4825-B455-807DAD3AA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3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smCheck">
          <a:fgClr>
            <a:schemeClr val="accent6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83" y="6469066"/>
            <a:ext cx="12240684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444127" y="348036"/>
            <a:ext cx="10128000" cy="571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" y="6460017"/>
            <a:ext cx="526085" cy="4052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0" i="0">
                <a:solidFill>
                  <a:schemeClr val="bg1"/>
                </a:solidFill>
                <a:latin typeface="+mn-lt"/>
                <a:cs typeface="Helvetica"/>
              </a:defRPr>
            </a:lvl1pPr>
          </a:lstStyle>
          <a:p>
            <a:pPr defTabSz="457200"/>
            <a:fld id="{17E9969B-A258-784D-8703-F25762E7D80F}" type="slidenum">
              <a:rPr lang="en-US" smtClean="0">
                <a:solidFill>
                  <a:prstClr val="white"/>
                </a:solidFill>
              </a:rPr>
              <a:pPr defTabSz="457200"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1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rgbClr val="333F48"/>
          </a:solidFill>
          <a:latin typeface="+mj-lt"/>
          <a:ea typeface="+mj-ea"/>
          <a:cs typeface="Helvetica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1800" b="0" i="0" kern="1200">
          <a:solidFill>
            <a:srgbClr val="54585A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0">
          <p15:clr>
            <a:srgbClr val="F26B43"/>
          </p15:clr>
        </p15:guide>
        <p15:guide id="2" orient="horz" pos="967">
          <p15:clr>
            <a:srgbClr val="F26B43"/>
          </p15:clr>
        </p15:guide>
        <p15:guide id="3" pos="7469">
          <p15:clr>
            <a:srgbClr val="F26B43"/>
          </p15:clr>
        </p15:guide>
        <p15:guide id="4" pos="3840">
          <p15:clr>
            <a:srgbClr val="000000"/>
          </p15:clr>
        </p15:guide>
        <p15:guide id="5" orient="horz" pos="1185">
          <p15:clr>
            <a:srgbClr val="F26B43"/>
          </p15:clr>
        </p15:guide>
        <p15:guide id="6" orient="horz" pos="3090">
          <p15:clr>
            <a:srgbClr val="F26B43"/>
          </p15:clr>
        </p15:guide>
        <p15:guide id="7" orient="horz" pos="3339">
          <p15:clr>
            <a:srgbClr val="F26B43"/>
          </p15:clr>
        </p15:guide>
        <p15:guide id="8" orient="horz" pos="3702">
          <p15:clr>
            <a:srgbClr val="F26B43"/>
          </p15:clr>
        </p15:guide>
        <p15:guide id="9" pos="347">
          <p15:clr>
            <a:srgbClr val="F26B43"/>
          </p15:clr>
        </p15:guide>
        <p15:guide id="10" orient="horz" pos="822">
          <p15:clr>
            <a:srgbClr val="F26B43"/>
          </p15:clr>
        </p15:guide>
        <p15:guide id="11" orient="horz" pos="2160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44846-90B1-D84A-F0D1-290F846042D9}"/>
              </a:ext>
            </a:extLst>
          </p:cNvPr>
          <p:cNvSpPr/>
          <p:nvPr/>
        </p:nvSpPr>
        <p:spPr>
          <a:xfrm>
            <a:off x="831908" y="2348918"/>
            <a:ext cx="10528183" cy="1192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rgbClr val="7030A0"/>
                </a:solidFill>
              </a:rPr>
              <a:t>mini_analysis</a:t>
            </a:r>
            <a:endParaRPr lang="en-US" sz="4400" b="1" dirty="0">
              <a:solidFill>
                <a:srgbClr val="7030A0"/>
              </a:solidFill>
            </a:endParaRPr>
          </a:p>
          <a:p>
            <a:pPr algn="ctr"/>
            <a:r>
              <a:rPr lang="en-US" sz="4400" b="1" dirty="0">
                <a:solidFill>
                  <a:srgbClr val="7030A0"/>
                </a:solidFill>
              </a:rPr>
              <a:t>IBK KW Filterability Analysis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176148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1DD296-CE26-361D-9DCD-21D3E389279F}"/>
              </a:ext>
            </a:extLst>
          </p:cNvPr>
          <p:cNvSpPr/>
          <p:nvPr/>
        </p:nvSpPr>
        <p:spPr>
          <a:xfrm>
            <a:off x="822122" y="5259896"/>
            <a:ext cx="11027268" cy="1598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0000"/>
                </a:solidFill>
              </a:rPr>
              <a:t>Root Mean Square Error: 48.5                 Standard Deviation: 73.7                               Mean: 286.9                         Coefficient of Variation = Standard Deviation / Mean = 25.7%</a:t>
            </a:r>
          </a:p>
          <a:p>
            <a:endParaRPr lang="en-US" sz="1200" b="1" u="sng" dirty="0">
              <a:solidFill>
                <a:srgbClr val="FF0000"/>
              </a:solidFill>
            </a:endParaRPr>
          </a:p>
          <a:p>
            <a:r>
              <a:rPr lang="en-US" sz="1200" b="1" u="sng" dirty="0">
                <a:solidFill>
                  <a:srgbClr val="FF0000"/>
                </a:solidFill>
              </a:rPr>
              <a:t>RMSE</a:t>
            </a:r>
            <a:endParaRPr lang="en-US" sz="1200" b="1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0000"/>
                </a:solidFill>
              </a:rPr>
              <a:t>Mean        = 16.9%  			R</a:t>
            </a:r>
            <a:r>
              <a:rPr lang="en-US" sz="1200" b="1" baseline="30000" dirty="0">
                <a:solidFill>
                  <a:srgbClr val="FF0000"/>
                </a:solidFill>
              </a:rPr>
              <a:t>2</a:t>
            </a:r>
            <a:r>
              <a:rPr lang="en-US" sz="1200" b="1" dirty="0">
                <a:solidFill>
                  <a:srgbClr val="FF0000"/>
                </a:solidFill>
              </a:rPr>
              <a:t> = 0.57		Adjusted R</a:t>
            </a:r>
            <a:r>
              <a:rPr lang="en-US" sz="1200" b="1" baseline="30000" dirty="0">
                <a:solidFill>
                  <a:srgbClr val="FF0000"/>
                </a:solidFill>
              </a:rPr>
              <a:t>2</a:t>
            </a:r>
            <a:r>
              <a:rPr lang="en-US" sz="1200" b="1" dirty="0">
                <a:solidFill>
                  <a:srgbClr val="FF0000"/>
                </a:solidFill>
              </a:rPr>
              <a:t> = 0.32</a:t>
            </a:r>
          </a:p>
          <a:p>
            <a:endParaRPr lang="en-US" sz="1200" b="1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0000"/>
                </a:solidFill>
              </a:rPr>
              <a:t> </a:t>
            </a:r>
          </a:p>
          <a:p>
            <a:r>
              <a:rPr lang="en-US" sz="1200" b="1" u="sng" dirty="0">
                <a:solidFill>
                  <a:srgbClr val="FF0000"/>
                </a:solidFill>
              </a:rPr>
              <a:t>RMSE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Standard Deviation        = 65.8%                       Accuracy = 100 – AVERAGE(100 * (ABS(Prediction – Actual) / Actual)) = </a:t>
            </a:r>
            <a:r>
              <a:rPr lang="en-US" b="1" dirty="0">
                <a:solidFill>
                  <a:srgbClr val="105018"/>
                </a:solidFill>
              </a:rPr>
              <a:t>88.03 %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11969-9018-ECA5-1089-25B7F275A1FF}"/>
              </a:ext>
            </a:extLst>
          </p:cNvPr>
          <p:cNvSpPr/>
          <p:nvPr/>
        </p:nvSpPr>
        <p:spPr>
          <a:xfrm>
            <a:off x="2314647" y="196207"/>
            <a:ext cx="7231929" cy="811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Predicted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vs. </a:t>
            </a:r>
            <a:r>
              <a:rPr lang="en-US" sz="2400" b="1" dirty="0">
                <a:solidFill>
                  <a:srgbClr val="20A02F"/>
                </a:solidFill>
              </a:rPr>
              <a:t>Actual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609F2B-8D51-F668-B1F3-71B27863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3" y="849822"/>
            <a:ext cx="5295900" cy="42255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EF3C5C-E2D2-F0FB-A12B-7A3207F2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49822"/>
            <a:ext cx="5295900" cy="42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5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95BD97-1A22-71CB-99DF-E62DAA994638}"/>
              </a:ext>
            </a:extLst>
          </p:cNvPr>
          <p:cNvSpPr/>
          <p:nvPr/>
        </p:nvSpPr>
        <p:spPr>
          <a:xfrm>
            <a:off x="2333120" y="93197"/>
            <a:ext cx="7231929" cy="811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Variable Importance (XGBoost)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6DEC6-16BC-9472-2525-42DB86892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487" y="1071562"/>
            <a:ext cx="59150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05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95BD97-1A22-71CB-99DF-E62DAA994638}"/>
              </a:ext>
            </a:extLst>
          </p:cNvPr>
          <p:cNvSpPr/>
          <p:nvPr/>
        </p:nvSpPr>
        <p:spPr>
          <a:xfrm>
            <a:off x="2333120" y="93197"/>
            <a:ext cx="7231929" cy="811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Correlations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2991E-13E2-5BDF-F1D6-231D20EF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175" y="1100137"/>
            <a:ext cx="55816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8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Mind of the Model (2-parameter)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683330-129B-BBF3-3E65-1A7524BF1FB3}"/>
              </a:ext>
            </a:extLst>
          </p:cNvPr>
          <p:cNvSpPr/>
          <p:nvPr/>
        </p:nvSpPr>
        <p:spPr>
          <a:xfrm>
            <a:off x="367469" y="361956"/>
            <a:ext cx="11335173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Occam’s razor:  </a:t>
            </a: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Entia non sunt multiplicanda praeter necessitatem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"Entities must not be multiplied beyond necessity“]</a:t>
            </a:r>
          </a:p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 problem-solving principle that recommends searching for explanations constructed with the smallest possible set of elements.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C87F2E-C624-4BD5-6646-77A9A13E9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4" y="1204475"/>
            <a:ext cx="5730466" cy="49194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156D96-A04C-5345-F137-64221D75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360" y="1204475"/>
            <a:ext cx="5730466" cy="4919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D898B1-EC84-2C65-B873-DA66082F2304}"/>
              </a:ext>
            </a:extLst>
          </p:cNvPr>
          <p:cNvSpPr txBox="1"/>
          <p:nvPr/>
        </p:nvSpPr>
        <p:spPr>
          <a:xfrm>
            <a:off x="5444455" y="6316910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P4-metric = 76.2%</a:t>
            </a:r>
          </a:p>
        </p:txBody>
      </p:sp>
    </p:spTree>
    <p:extLst>
      <p:ext uri="{BB962C8B-B14F-4D97-AF65-F5344CB8AC3E}">
        <p14:creationId xmlns:p14="http://schemas.microsoft.com/office/powerpoint/2010/main" val="114879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Mind of the Model (2-parameter)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683330-129B-BBF3-3E65-1A7524BF1FB3}"/>
              </a:ext>
            </a:extLst>
          </p:cNvPr>
          <p:cNvSpPr/>
          <p:nvPr/>
        </p:nvSpPr>
        <p:spPr>
          <a:xfrm>
            <a:off x="367469" y="361956"/>
            <a:ext cx="11335173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Occam’s razor:  </a:t>
            </a: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Entia non sunt multiplicanda praeter necessitatem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"Entities must not be multiplied beyond necessity“]</a:t>
            </a:r>
          </a:p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 problem-solving principle that recommends searching for explanations constructed with the smallest possible set of elements.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A2469-76D7-5403-251C-443A936B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0" y="1204475"/>
            <a:ext cx="5817240" cy="4919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2F6FDB-A1B1-016D-5865-65C1082A2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69" y="1204475"/>
            <a:ext cx="5817240" cy="4919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6DEB1D-2FDC-A758-16B1-D417F53C8A22}"/>
              </a:ext>
            </a:extLst>
          </p:cNvPr>
          <p:cNvSpPr txBox="1"/>
          <p:nvPr/>
        </p:nvSpPr>
        <p:spPr>
          <a:xfrm>
            <a:off x="5444455" y="6316910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P4-metric = 60.5%</a:t>
            </a:r>
          </a:p>
        </p:txBody>
      </p:sp>
    </p:spTree>
    <p:extLst>
      <p:ext uri="{BB962C8B-B14F-4D97-AF65-F5344CB8AC3E}">
        <p14:creationId xmlns:p14="http://schemas.microsoft.com/office/powerpoint/2010/main" val="1705075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Mind of the Model (2-parameter)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683330-129B-BBF3-3E65-1A7524BF1FB3}"/>
              </a:ext>
            </a:extLst>
          </p:cNvPr>
          <p:cNvSpPr/>
          <p:nvPr/>
        </p:nvSpPr>
        <p:spPr>
          <a:xfrm>
            <a:off x="367469" y="361956"/>
            <a:ext cx="11335173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Occam’s razor:  </a:t>
            </a: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Entia non sunt multiplicanda praeter necessitatem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"Entities must not be multiplied beyond necessity“]</a:t>
            </a:r>
          </a:p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 problem-solving principle that recommends searching for explanations constructed with the smallest possible set of elements.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BFF23-AA35-7653-37AE-F64EEA86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91" y="1204475"/>
            <a:ext cx="5817240" cy="4919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0C1608-1BEC-1EFA-52CD-95EFADE79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83" y="1204475"/>
            <a:ext cx="5817240" cy="4919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25B2B0-A1E5-0D95-4F98-673CD44B7735}"/>
              </a:ext>
            </a:extLst>
          </p:cNvPr>
          <p:cNvSpPr txBox="1"/>
          <p:nvPr/>
        </p:nvSpPr>
        <p:spPr>
          <a:xfrm>
            <a:off x="5444455" y="6316910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P4-metric = 70.1%</a:t>
            </a:r>
          </a:p>
        </p:txBody>
      </p:sp>
    </p:spTree>
    <p:extLst>
      <p:ext uri="{BB962C8B-B14F-4D97-AF65-F5344CB8AC3E}">
        <p14:creationId xmlns:p14="http://schemas.microsoft.com/office/powerpoint/2010/main" val="37340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Mind of the Model (2-parameter)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683330-129B-BBF3-3E65-1A7524BF1FB3}"/>
              </a:ext>
            </a:extLst>
          </p:cNvPr>
          <p:cNvSpPr/>
          <p:nvPr/>
        </p:nvSpPr>
        <p:spPr>
          <a:xfrm>
            <a:off x="367469" y="361956"/>
            <a:ext cx="11335173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Occam’s razor:  </a:t>
            </a:r>
            <a:r>
              <a:rPr lang="en-US" sz="1400" b="1" i="1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Entia non sunt multiplicanda praeter necessitatem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"Entities must not be multiplied beyond necessity“]</a:t>
            </a:r>
          </a:p>
          <a:p>
            <a:pPr algn="ctr"/>
            <a:r>
              <a:rPr lang="en-US" sz="1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</a:rPr>
              <a:t>T</a:t>
            </a:r>
            <a:r>
              <a:rPr lang="en-US" sz="1400" b="1" i="0" dirty="0"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he problem-solving principle that recommends searching for explanations constructed with the smallest possible set of elements.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5B2B0-A1E5-0D95-4F98-673CD44B7735}"/>
              </a:ext>
            </a:extLst>
          </p:cNvPr>
          <p:cNvSpPr txBox="1"/>
          <p:nvPr/>
        </p:nvSpPr>
        <p:spPr>
          <a:xfrm>
            <a:off x="5444455" y="6316910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P4-metric = 61.8%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D7414-BBE1-0502-657D-F54995A61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9" y="1204475"/>
            <a:ext cx="5817240" cy="4919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3291E5-C6EC-217F-B49B-D92D04E2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71" y="1204475"/>
            <a:ext cx="5819164" cy="491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92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3D visualizations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50B6CA99-2F42-1ADC-7DEF-2ADC84A66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5" y="1204475"/>
            <a:ext cx="5819164" cy="491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2">
            <a:extLst>
              <a:ext uri="{FF2B5EF4-FFF2-40B4-BE49-F238E27FC236}">
                <a16:creationId xmlns:a16="http://schemas.microsoft.com/office/drawing/2014/main" id="{AD5CBC78-2537-5915-4C71-56FDAA083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51" y="1204475"/>
            <a:ext cx="5819164" cy="4919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5935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2D visualizations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5635CE2-BCF0-4AE2-9638-CC5229BE1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1" y="828675"/>
            <a:ext cx="572452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2DE494-3219-AC1A-3173-613A93391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12" y="838200"/>
            <a:ext cx="56769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2D visualizations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4C721-F936-0542-FAEE-2D49B8BC9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14" y="833437"/>
            <a:ext cx="5667375" cy="5191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69123-F25A-79BC-43F4-075CA31B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72" y="838200"/>
            <a:ext cx="56864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27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17ABD-23D1-019E-F143-17CA21DBC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30" y="485629"/>
            <a:ext cx="4111864" cy="2596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B3724-A265-5D7F-9174-CFCE5840D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38" y="423592"/>
            <a:ext cx="6661584" cy="2791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23F80-3FA9-C0C2-63F3-DABC379E5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29" y="3877489"/>
            <a:ext cx="5849272" cy="2556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074D6D-C61F-BE19-46C4-8DA50D120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503" y="4009661"/>
            <a:ext cx="5166521" cy="2424749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788DA336-0A95-6400-741D-C6FDE7725497}"/>
              </a:ext>
            </a:extLst>
          </p:cNvPr>
          <p:cNvSpPr/>
          <p:nvPr/>
        </p:nvSpPr>
        <p:spPr>
          <a:xfrm rot="17418091">
            <a:off x="4903473" y="2831018"/>
            <a:ext cx="345933" cy="9249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2C2A29"/>
              </a:solidFill>
              <a:latin typeface="Arial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D30F4E9D-77DD-898D-F9DD-FA0FCAFEC943}"/>
              </a:ext>
            </a:extLst>
          </p:cNvPr>
          <p:cNvSpPr/>
          <p:nvPr/>
        </p:nvSpPr>
        <p:spPr>
          <a:xfrm rot="17796492" flipH="1">
            <a:off x="5786663" y="3276215"/>
            <a:ext cx="135704" cy="4484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4F47AC9-91D7-050F-95C2-EBB485C7C06B}"/>
              </a:ext>
            </a:extLst>
          </p:cNvPr>
          <p:cNvSpPr/>
          <p:nvPr/>
        </p:nvSpPr>
        <p:spPr>
          <a:xfrm rot="15800493">
            <a:off x="4989577" y="2864234"/>
            <a:ext cx="166260" cy="199244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BD4705E-1CE4-13F1-E681-C8E7E112C83F}"/>
              </a:ext>
            </a:extLst>
          </p:cNvPr>
          <p:cNvSpPr/>
          <p:nvPr/>
        </p:nvSpPr>
        <p:spPr>
          <a:xfrm rot="5663462">
            <a:off x="6808981" y="2956446"/>
            <a:ext cx="125399" cy="14483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A2718E-0545-A130-3437-4B2983E5E5AF}"/>
              </a:ext>
            </a:extLst>
          </p:cNvPr>
          <p:cNvSpPr/>
          <p:nvPr/>
        </p:nvSpPr>
        <p:spPr>
          <a:xfrm>
            <a:off x="1741494" y="3486483"/>
            <a:ext cx="2003681" cy="486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/>
              </a:rPr>
              <a:t>… KW, Loop 1_2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86D670-C46D-F5D4-4714-8BF01705E779}"/>
              </a:ext>
            </a:extLst>
          </p:cNvPr>
          <p:cNvSpPr/>
          <p:nvPr/>
        </p:nvSpPr>
        <p:spPr>
          <a:xfrm>
            <a:off x="7487304" y="3486483"/>
            <a:ext cx="4336218" cy="490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FFFFFF"/>
                </a:solidFill>
                <a:latin typeface="Arial"/>
              </a:rPr>
              <a:t>… Batch Prod Date BC, BC variables, Batch ID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A1A48-E876-C1B1-0843-F2C84EB0537B}"/>
              </a:ext>
            </a:extLst>
          </p:cNvPr>
          <p:cNvSpPr/>
          <p:nvPr/>
        </p:nvSpPr>
        <p:spPr>
          <a:xfrm>
            <a:off x="3317372" y="175802"/>
            <a:ext cx="4336218" cy="234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Arial"/>
              </a:rPr>
              <a:t>… selected six (6) highlighted variables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8C1F85-9282-BDE4-CEE8-9694E04BE702}"/>
              </a:ext>
            </a:extLst>
          </p:cNvPr>
          <p:cNvSpPr/>
          <p:nvPr/>
        </p:nvSpPr>
        <p:spPr>
          <a:xfrm rot="397395">
            <a:off x="5809035" y="3212536"/>
            <a:ext cx="856797" cy="2983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768" dirty="0">
              <a:solidFill>
                <a:srgbClr val="FFFFFF"/>
              </a:solidFill>
              <a:latin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768" dirty="0">
              <a:solidFill>
                <a:srgbClr val="FFFFFF"/>
              </a:solidFill>
              <a:latin typeface="Arial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768" dirty="0">
                <a:solidFill>
                  <a:srgbClr val="FF0000"/>
                </a:solidFill>
                <a:latin typeface="Arial"/>
              </a:rPr>
              <a:t>1.</a:t>
            </a:r>
            <a:r>
              <a:rPr lang="en-US" sz="768" dirty="0">
                <a:solidFill>
                  <a:srgbClr val="FFFFFF"/>
                </a:solidFill>
                <a:latin typeface="Arial"/>
              </a:rPr>
              <a:t> join by Batch ID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C281E3-0300-5621-F4B8-B349814A17D5}"/>
              </a:ext>
            </a:extLst>
          </p:cNvPr>
          <p:cNvSpPr/>
          <p:nvPr/>
        </p:nvSpPr>
        <p:spPr>
          <a:xfrm rot="20970297">
            <a:off x="5881530" y="3740032"/>
            <a:ext cx="948020" cy="360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768" dirty="0">
                <a:solidFill>
                  <a:srgbClr val="FF0000"/>
                </a:solidFill>
                <a:latin typeface="Arial"/>
              </a:rPr>
              <a:t>2. </a:t>
            </a:r>
            <a:r>
              <a:rPr lang="en-US" sz="768" dirty="0">
                <a:solidFill>
                  <a:srgbClr val="FFFFFF"/>
                </a:solidFill>
                <a:latin typeface="Arial"/>
              </a:rPr>
              <a:t>join by LOOP</a:t>
            </a:r>
            <a:endParaRPr lang="en-US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526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3D visualizations</a:t>
            </a:r>
          </a:p>
        </p:txBody>
      </p:sp>
      <p:pic>
        <p:nvPicPr>
          <p:cNvPr id="2050" name="Picture 3">
            <a:extLst>
              <a:ext uri="{FF2B5EF4-FFF2-40B4-BE49-F238E27FC236}">
                <a16:creationId xmlns:a16="http://schemas.microsoft.com/office/drawing/2014/main" id="{D3C42A9F-9700-45D9-166C-83DED6A5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533" y="566737"/>
            <a:ext cx="6600825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84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3D visualizations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601A9-2DAD-D99B-81F5-240FDEEF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5" y="729843"/>
            <a:ext cx="5495621" cy="57800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118B35-1FE3-23B1-C68B-676EC4FC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126" y="729843"/>
            <a:ext cx="5495621" cy="5780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83CA6-A71A-E187-ADE1-7A47A9AD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8087" y="2382517"/>
            <a:ext cx="485775" cy="2847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8AE3B7-6020-6982-B1ED-4A52171DD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7624" y="2065877"/>
            <a:ext cx="26670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14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862097-EEB4-673D-CDE8-0B39368F99FA}"/>
              </a:ext>
            </a:extLst>
          </p:cNvPr>
          <p:cNvSpPr/>
          <p:nvPr/>
        </p:nvSpPr>
        <p:spPr>
          <a:xfrm>
            <a:off x="2354982" y="-88961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4D 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60BD8-CAA6-9405-03B5-F732C83A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69" y="385895"/>
            <a:ext cx="8647856" cy="6300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0D4E4-1C1E-F119-161A-014FBF81E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734" y="385895"/>
            <a:ext cx="1579752" cy="43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1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1EED2-73E8-044F-8B4D-BD7CE75CB781}"/>
              </a:ext>
            </a:extLst>
          </p:cNvPr>
          <p:cNvSpPr/>
          <p:nvPr/>
        </p:nvSpPr>
        <p:spPr>
          <a:xfrm>
            <a:off x="2388538" y="72790"/>
            <a:ext cx="7231929" cy="464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Actual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DEF9A-B65D-9836-C617-85EC50479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494"/>
            <a:ext cx="12192000" cy="638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7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1EED2-73E8-044F-8B4D-BD7CE75CB781}"/>
              </a:ext>
            </a:extLst>
          </p:cNvPr>
          <p:cNvSpPr/>
          <p:nvPr/>
        </p:nvSpPr>
        <p:spPr>
          <a:xfrm>
            <a:off x="2388538" y="72790"/>
            <a:ext cx="7231929" cy="464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Forecast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A3892B-6004-D619-FEB3-621E1FED9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35"/>
            <a:ext cx="12192000" cy="64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54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1EED2-73E8-044F-8B4D-BD7CE75CB781}"/>
              </a:ext>
            </a:extLst>
          </p:cNvPr>
          <p:cNvSpPr/>
          <p:nvPr/>
        </p:nvSpPr>
        <p:spPr>
          <a:xfrm>
            <a:off x="2396927" y="1"/>
            <a:ext cx="7231929" cy="461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Important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D071B-2E88-1EF9-75CB-7FB4EDC57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076325"/>
            <a:ext cx="59245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06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1EED2-73E8-044F-8B4D-BD7CE75CB781}"/>
              </a:ext>
            </a:extLst>
          </p:cNvPr>
          <p:cNvSpPr/>
          <p:nvPr/>
        </p:nvSpPr>
        <p:spPr>
          <a:xfrm>
            <a:off x="2396927" y="1"/>
            <a:ext cx="7231929" cy="461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Important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70E19-854A-46C9-D9E1-DF964065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1071562"/>
            <a:ext cx="592455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25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1EED2-73E8-044F-8B4D-BD7CE75CB781}"/>
              </a:ext>
            </a:extLst>
          </p:cNvPr>
          <p:cNvSpPr/>
          <p:nvPr/>
        </p:nvSpPr>
        <p:spPr>
          <a:xfrm>
            <a:off x="2388538" y="181847"/>
            <a:ext cx="7231929" cy="581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Key 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D8E896-78D5-B0EA-F99A-E5BF60C7AC88}"/>
              </a:ext>
            </a:extLst>
          </p:cNvPr>
          <p:cNvSpPr txBox="1"/>
          <p:nvPr/>
        </p:nvSpPr>
        <p:spPr>
          <a:xfrm>
            <a:off x="543269" y="696626"/>
            <a:ext cx="113019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desired levels of IBR KW Filterability values in this study are </a:t>
            </a:r>
            <a:r>
              <a:rPr lang="en-US" b="1" dirty="0">
                <a:solidFill>
                  <a:srgbClr val="105018"/>
                </a:solidFill>
                <a:highlight>
                  <a:srgbClr val="FF9999"/>
                </a:highlight>
              </a:rPr>
              <a:t>Loop 1: &lt; 257.6 KW </a:t>
            </a:r>
            <a:r>
              <a:rPr lang="en-US" sz="2400" dirty="0"/>
              <a:t>&amp;</a:t>
            </a:r>
            <a:r>
              <a:rPr lang="en-US" dirty="0"/>
              <a:t> </a:t>
            </a:r>
            <a:r>
              <a:rPr lang="en-US" b="1" dirty="0">
                <a:solidFill>
                  <a:srgbClr val="105018"/>
                </a:solidFill>
                <a:highlight>
                  <a:srgbClr val="FF9999"/>
                </a:highlight>
              </a:rPr>
              <a:t>Loop 2: &lt; 154.3 KW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This analysis was restricted to only four (4) predictors:</a:t>
            </a:r>
          </a:p>
          <a:p>
            <a:pPr algn="just"/>
            <a:r>
              <a:rPr lang="en-US" sz="1800" dirty="0">
                <a:effectLst/>
                <a:highlight>
                  <a:srgbClr val="FFFF00"/>
                </a:highlight>
                <a:latin typeface="Calibri" panose="020F0502020204030204" pitchFamily="34" charset="0"/>
                <a:ea typeface="DengXian" panose="02010600030101010101" pitchFamily="2" charset="-122"/>
              </a:rPr>
              <a:t>BLP_530_FI_2418.PV | 2ND O2 COMPRESSOR</a:t>
            </a:r>
            <a:r>
              <a:rPr lang="en-US" dirty="0">
                <a:effectLst/>
                <a:highlight>
                  <a:srgbClr val="FFFF00"/>
                </a:highlight>
              </a:rPr>
              <a:t>,</a:t>
            </a:r>
          </a:p>
          <a:p>
            <a:pPr algn="just"/>
            <a:r>
              <a:rPr lang="en-US" dirty="0">
                <a:effectLst/>
                <a:highlight>
                  <a:srgbClr val="FFFF00"/>
                </a:highlight>
              </a:rPr>
              <a:t>BLP_530_PDIC2214.PV | ZSTG REACT DISCHRG DEGAS, </a:t>
            </a:r>
          </a:p>
          <a:p>
            <a:pPr algn="just"/>
            <a:r>
              <a:rPr lang="en-US" dirty="0">
                <a:effectLst/>
                <a:highlight>
                  <a:srgbClr val="FFFF00"/>
                </a:highlight>
              </a:rPr>
              <a:t>BLP_530_FFIC2208.PV | Ozone Flow to Mixer #1,</a:t>
            </a:r>
          </a:p>
          <a:p>
            <a:pPr algn="just"/>
            <a:r>
              <a:rPr lang="en-US" dirty="0">
                <a:effectLst/>
                <a:highlight>
                  <a:srgbClr val="FFFF00"/>
                </a:highlight>
              </a:rPr>
              <a:t>BLP_530_FFIC2208.dosage_PV | Ozone Flow to Mixer #1</a:t>
            </a:r>
            <a:r>
              <a:rPr lang="en-US" dirty="0">
                <a:effectLst/>
              </a:rPr>
              <a:t>.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number of observations were nearly tripled (12000 </a:t>
            </a:r>
            <a:r>
              <a:rPr lang="en-US" dirty="0">
                <a:sym typeface="Wingdings" panose="05000000000000000000" pitchFamily="2" charset="2"/>
              </a:rPr>
              <a:t> 33000)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continuous variables were discretized using the `cluster` method.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Predicted vs. Actual plot show that the model has a high predictive accuracy (</a:t>
            </a:r>
            <a:r>
              <a:rPr lang="en-US" b="1" dirty="0">
                <a:solidFill>
                  <a:srgbClr val="105018"/>
                </a:solidFill>
                <a:highlight>
                  <a:srgbClr val="00FFFF"/>
                </a:highlight>
              </a:rPr>
              <a:t>88.03 %</a:t>
            </a:r>
            <a:r>
              <a:rPr lang="en-US" b="1" dirty="0">
                <a:solidFill>
                  <a:srgbClr val="105018"/>
                </a:solidFill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IBR KW values are forecasted to be mostly below 350 KW and generally above 200 KW so far in 2024.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 table of Recommended Settings is provided.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56A30C-BA1B-ECAD-F3FC-CB60C896B7D4}"/>
              </a:ext>
            </a:extLst>
          </p:cNvPr>
          <p:cNvSpPr/>
          <p:nvPr/>
        </p:nvSpPr>
        <p:spPr>
          <a:xfrm>
            <a:off x="2990889" y="175904"/>
            <a:ext cx="5492618" cy="341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Data for modelling (March 2017 – July 2023)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78B6C-F09C-FFB0-2A77-B45D156C8A39}"/>
              </a:ext>
            </a:extLst>
          </p:cNvPr>
          <p:cNvSpPr/>
          <p:nvPr/>
        </p:nvSpPr>
        <p:spPr>
          <a:xfrm>
            <a:off x="1401854" y="4700146"/>
            <a:ext cx="4335344" cy="741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Target variables: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Loop and Daily IBR KW Filterability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798BB-36F0-76F2-22C9-D7D4393A6805}"/>
              </a:ext>
            </a:extLst>
          </p:cNvPr>
          <p:cNvSpPr/>
          <p:nvPr/>
        </p:nvSpPr>
        <p:spPr>
          <a:xfrm>
            <a:off x="2747551" y="5290194"/>
            <a:ext cx="2666804" cy="107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&lt; 257.6 KW = “GOOD”</a:t>
            </a:r>
          </a:p>
          <a:p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&lt; 154.3 KW = “GOOD”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47EBA0-606F-D4D7-C273-6B6319337042}"/>
              </a:ext>
            </a:extLst>
          </p:cNvPr>
          <p:cNvSpPr/>
          <p:nvPr/>
        </p:nvSpPr>
        <p:spPr>
          <a:xfrm>
            <a:off x="1547706" y="5593401"/>
            <a:ext cx="1651737" cy="1076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Loop 1: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Loop 2: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781A5-EBBA-FC95-AFAD-967E568B3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619" y="4700146"/>
            <a:ext cx="2714625" cy="1969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48E8FA-BC6E-CB47-2484-1C2B023B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99" y="669254"/>
            <a:ext cx="5492618" cy="37702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FBCBA5-99C4-4808-FB90-960189DA5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830" y="669254"/>
            <a:ext cx="5492618" cy="37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56A30C-BA1B-ECAD-F3FC-CB60C896B7D4}"/>
              </a:ext>
            </a:extLst>
          </p:cNvPr>
          <p:cNvSpPr/>
          <p:nvPr/>
        </p:nvSpPr>
        <p:spPr>
          <a:xfrm>
            <a:off x="2990889" y="175904"/>
            <a:ext cx="5492618" cy="341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Data for modelling (March 2017 – July 2023)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78B6C-F09C-FFB0-2A77-B45D156C8A39}"/>
              </a:ext>
            </a:extLst>
          </p:cNvPr>
          <p:cNvSpPr/>
          <p:nvPr/>
        </p:nvSpPr>
        <p:spPr>
          <a:xfrm>
            <a:off x="8174009" y="517649"/>
            <a:ext cx="4335344" cy="55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Target variables: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Loop and Daily IBR KW Filterability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798BB-36F0-76F2-22C9-D7D4393A6805}"/>
              </a:ext>
            </a:extLst>
          </p:cNvPr>
          <p:cNvSpPr/>
          <p:nvPr/>
        </p:nvSpPr>
        <p:spPr>
          <a:xfrm>
            <a:off x="9842549" y="850716"/>
            <a:ext cx="2666804" cy="55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&lt; 257.6 KW = “GOOD”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&lt; 154.3 KW = “GOOD”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47EBA0-606F-D4D7-C273-6B6319337042}"/>
              </a:ext>
            </a:extLst>
          </p:cNvPr>
          <p:cNvSpPr/>
          <p:nvPr/>
        </p:nvSpPr>
        <p:spPr>
          <a:xfrm>
            <a:off x="8689944" y="1137206"/>
            <a:ext cx="1651737" cy="55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Loop 1: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Loop 2: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911F5-34FD-7530-2F82-85582BAA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21" y="1583022"/>
            <a:ext cx="4077269" cy="32389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78A171-BB91-EB51-D7CF-54DB61A7A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592" y="1733550"/>
            <a:ext cx="3447702" cy="19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56A30C-BA1B-ECAD-F3FC-CB60C896B7D4}"/>
              </a:ext>
            </a:extLst>
          </p:cNvPr>
          <p:cNvSpPr/>
          <p:nvPr/>
        </p:nvSpPr>
        <p:spPr>
          <a:xfrm>
            <a:off x="2990889" y="175904"/>
            <a:ext cx="5492618" cy="341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Data for modelling (March 2017 – July 2023)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78B6C-F09C-FFB0-2A77-B45D156C8A39}"/>
              </a:ext>
            </a:extLst>
          </p:cNvPr>
          <p:cNvSpPr/>
          <p:nvPr/>
        </p:nvSpPr>
        <p:spPr>
          <a:xfrm>
            <a:off x="8174009" y="517649"/>
            <a:ext cx="4335344" cy="55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Target variables: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Loop and Daily IBR KW Filterability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5798BB-36F0-76F2-22C9-D7D4393A6805}"/>
              </a:ext>
            </a:extLst>
          </p:cNvPr>
          <p:cNvSpPr/>
          <p:nvPr/>
        </p:nvSpPr>
        <p:spPr>
          <a:xfrm>
            <a:off x="9842549" y="850716"/>
            <a:ext cx="2666804" cy="55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&lt; 257.6 KW = “GOOD”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&lt; 154.3 KW = “GOOD”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47EBA0-606F-D4D7-C273-6B6319337042}"/>
              </a:ext>
            </a:extLst>
          </p:cNvPr>
          <p:cNvSpPr/>
          <p:nvPr/>
        </p:nvSpPr>
        <p:spPr>
          <a:xfrm>
            <a:off x="8689944" y="1137206"/>
            <a:ext cx="1651737" cy="5515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Loop 1: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Loop 2: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1E427D-23CB-337D-B9AA-252423644FE3}"/>
              </a:ext>
            </a:extLst>
          </p:cNvPr>
          <p:cNvSpPr txBox="1"/>
          <p:nvPr/>
        </p:nvSpPr>
        <p:spPr>
          <a:xfrm>
            <a:off x="8288323" y="3848100"/>
            <a:ext cx="38465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Total observations: 33162</a:t>
            </a:r>
          </a:p>
          <a:p>
            <a:endParaRPr lang="en-US" sz="1400" dirty="0"/>
          </a:p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Total Good = 17.9% (</a:t>
            </a:r>
            <a:r>
              <a:rPr lang="en-US" sz="1200" b="1" dirty="0"/>
              <a:t>Loop 1: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14.3% | </a:t>
            </a:r>
            <a:r>
              <a:rPr lang="en-US" sz="1200" b="1" dirty="0"/>
              <a:t>Loop 2: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3.6%)</a:t>
            </a:r>
          </a:p>
          <a:p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   Total Bad = 82.1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% (</a:t>
            </a:r>
            <a:r>
              <a:rPr lang="en-US" sz="1200" b="1" dirty="0"/>
              <a:t>Loop 1: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54.7% | </a:t>
            </a:r>
            <a:r>
              <a:rPr lang="en-US" sz="1200" b="1" dirty="0"/>
              <a:t>Loop 2: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</a:rPr>
              <a:t>27.4%)</a:t>
            </a:r>
          </a:p>
          <a:p>
            <a:endParaRPr lang="en-US" sz="1400" dirty="0"/>
          </a:p>
          <a:p>
            <a:r>
              <a:rPr lang="en-US" sz="1400" b="1" dirty="0"/>
              <a:t>Loop 1</a:t>
            </a:r>
            <a:r>
              <a:rPr lang="en-US" sz="1400" dirty="0">
                <a:solidFill>
                  <a:schemeClr val="accent2">
                    <a:lumMod val="50000"/>
                  </a:schemeClr>
                </a:solidFill>
              </a:rPr>
              <a:t>		</a:t>
            </a:r>
            <a:r>
              <a:rPr lang="en-US" sz="1400" b="1" dirty="0"/>
              <a:t>Loop 2</a:t>
            </a:r>
          </a:p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Good: 4757		Good: 1194</a:t>
            </a:r>
          </a:p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   Bad: 18128	 Bad: 9083</a:t>
            </a:r>
          </a:p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Total:  22885	Total: 10277</a:t>
            </a:r>
          </a:p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Good: 20.8%	Good: 11.6%</a:t>
            </a:r>
          </a:p>
          <a:p>
            <a:r>
              <a:rPr lang="en-US" sz="1400" b="1" dirty="0">
                <a:solidFill>
                  <a:schemeClr val="accent2">
                    <a:lumMod val="50000"/>
                  </a:schemeClr>
                </a:solidFill>
              </a:rPr>
              <a:t>   Bad: 79.2%	Bad: 88.4%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1A4496-7C51-72E9-9DB6-90DA05D95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592" y="1733550"/>
            <a:ext cx="3447702" cy="1991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4C703E-BDB2-DBC9-C73D-AE52AA4E6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529" y="1412961"/>
            <a:ext cx="406774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51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AF036B-6DDB-10DF-7963-8F15FF725EBC}"/>
              </a:ext>
            </a:extLst>
          </p:cNvPr>
          <p:cNvSpPr/>
          <p:nvPr/>
        </p:nvSpPr>
        <p:spPr>
          <a:xfrm>
            <a:off x="4216400" y="16778"/>
            <a:ext cx="3759200" cy="341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Time Plots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F3CBC-88C5-7FDF-09F3-D9EC9DF2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8027"/>
            <a:ext cx="12192000" cy="64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6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1EED2-73E8-044F-8B4D-BD7CE75CB781}"/>
              </a:ext>
            </a:extLst>
          </p:cNvPr>
          <p:cNvSpPr/>
          <p:nvPr/>
        </p:nvSpPr>
        <p:spPr>
          <a:xfrm>
            <a:off x="2396927" y="1"/>
            <a:ext cx="7231929" cy="461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Discretization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BBF84-9089-F92B-0782-8147DD2F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3" y="765931"/>
            <a:ext cx="3431098" cy="2447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A1064-AC3C-5F7B-8299-5B145135F538}"/>
              </a:ext>
            </a:extLst>
          </p:cNvPr>
          <p:cNvSpPr/>
          <p:nvPr/>
        </p:nvSpPr>
        <p:spPr>
          <a:xfrm>
            <a:off x="1560352" y="402672"/>
            <a:ext cx="1493241" cy="260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Cluster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CE7E5-2CD0-6B4C-63D0-DCAAC36DC44E}"/>
              </a:ext>
            </a:extLst>
          </p:cNvPr>
          <p:cNvSpPr/>
          <p:nvPr/>
        </p:nvSpPr>
        <p:spPr>
          <a:xfrm>
            <a:off x="7807353" y="448563"/>
            <a:ext cx="1493241" cy="260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Frequency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6D39F-1EE7-5DFC-3CC9-BB39A03BEAFA}"/>
              </a:ext>
            </a:extLst>
          </p:cNvPr>
          <p:cNvSpPr/>
          <p:nvPr/>
        </p:nvSpPr>
        <p:spPr>
          <a:xfrm>
            <a:off x="1560351" y="3632435"/>
            <a:ext cx="1493241" cy="260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Interval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182D7-0037-D0E3-ADFD-70E6BD6C88B9}"/>
              </a:ext>
            </a:extLst>
          </p:cNvPr>
          <p:cNvSpPr/>
          <p:nvPr/>
        </p:nvSpPr>
        <p:spPr>
          <a:xfrm>
            <a:off x="7857686" y="3630191"/>
            <a:ext cx="1493241" cy="2600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Fixed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05943-49EA-5651-2E70-24F669845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25" y="765930"/>
            <a:ext cx="3431097" cy="2447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AE9A36-AEF5-5A1F-10B3-7781472E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94" y="3974138"/>
            <a:ext cx="3431097" cy="27412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F3EC574-7EDA-9B9B-963C-2DCF11F71FE2}"/>
              </a:ext>
            </a:extLst>
          </p:cNvPr>
          <p:cNvSpPr/>
          <p:nvPr/>
        </p:nvSpPr>
        <p:spPr>
          <a:xfrm>
            <a:off x="7589391" y="4177428"/>
            <a:ext cx="2125060" cy="2600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categorical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BA85-C1FE-891A-1276-282778DF4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429" y="293136"/>
            <a:ext cx="393234" cy="3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6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3C286B-6AF3-478F-CF5E-A8D98D5E028B}"/>
              </a:ext>
            </a:extLst>
          </p:cNvPr>
          <p:cNvSpPr/>
          <p:nvPr/>
        </p:nvSpPr>
        <p:spPr>
          <a:xfrm>
            <a:off x="4710545" y="0"/>
            <a:ext cx="3759200" cy="341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Lifts + Frequencies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C8B28-5EA1-0319-C175-AA92239A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32"/>
            <a:ext cx="12192000" cy="650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3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3C286B-6AF3-478F-CF5E-A8D98D5E028B}"/>
              </a:ext>
            </a:extLst>
          </p:cNvPr>
          <p:cNvSpPr/>
          <p:nvPr/>
        </p:nvSpPr>
        <p:spPr>
          <a:xfrm>
            <a:off x="3997481" y="276837"/>
            <a:ext cx="3759200" cy="3417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Recommended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0E355-74FC-9414-34D6-C7BA9D822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673" y="2426516"/>
            <a:ext cx="8036653" cy="1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9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Title">
  <a:themeElements>
    <a:clrScheme name="Sappi Colour Palette">
      <a:dk1>
        <a:srgbClr val="2C2A29"/>
      </a:dk1>
      <a:lt1>
        <a:srgbClr val="FFFFFF"/>
      </a:lt1>
      <a:dk2>
        <a:srgbClr val="333F48"/>
      </a:dk2>
      <a:lt2>
        <a:srgbClr val="97999B"/>
      </a:lt2>
      <a:accent1>
        <a:srgbClr val="0057B8"/>
      </a:accent1>
      <a:accent2>
        <a:srgbClr val="4C8C2B"/>
      </a:accent2>
      <a:accent3>
        <a:srgbClr val="78BE20"/>
      </a:accent3>
      <a:accent4>
        <a:srgbClr val="C4D600"/>
      </a:accent4>
      <a:accent5>
        <a:srgbClr val="DA291C"/>
      </a:accent5>
      <a:accent6>
        <a:srgbClr val="A4343A"/>
      </a:accent6>
      <a:hlink>
        <a:srgbClr val="0057B8"/>
      </a:hlink>
      <a:folHlink>
        <a:srgbClr val="97999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-Sappi-presentation-template-Basic-16x9.pptx" id="{DC2E2201-F2F4-4F0B-8D84-B49F539624DF}" vid="{1A76BC9D-CB28-41F6-A1BA-AF7719F707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Microsoft Office PowerPoint</Application>
  <PresentationFormat>Widescreen</PresentationFormat>
  <Paragraphs>118</Paragraphs>
  <Slides>27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Helvetica Light</vt:lpstr>
      <vt:lpstr>Arial</vt:lpstr>
      <vt:lpstr>Calibri</vt:lpstr>
      <vt:lpstr>Calibri Light</vt:lpstr>
      <vt:lpstr>Office Theme</vt:lpstr>
      <vt:lpstr>3_Title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Ofoche, Paul</dc:creator>
  <cp:lastModifiedBy>Ofoche, Paul</cp:lastModifiedBy>
  <cp:revision>77</cp:revision>
  <dcterms:created xsi:type="dcterms:W3CDTF">2023-09-21T21:29:53Z</dcterms:created>
  <dcterms:modified xsi:type="dcterms:W3CDTF">2024-02-19T17:33:53Z</dcterms:modified>
</cp:coreProperties>
</file>